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7" r:id="rId2"/>
    <p:sldId id="256" r:id="rId3"/>
    <p:sldId id="259" r:id="rId4"/>
  </p:sldIdLst>
  <p:sldSz cx="6858000" cy="9906000" type="A4"/>
  <p:notesSz cx="6858000" cy="93138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722"/>
  </p:normalViewPr>
  <p:slideViewPr>
    <p:cSldViewPr snapToGrid="0" snapToObjects="1">
      <p:cViewPr>
        <p:scale>
          <a:sx n="75" d="100"/>
          <a:sy n="75" d="100"/>
        </p:scale>
        <p:origin x="-178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8902ED61-257E-5140-9672-920F9CA44BB5}" type="datetimeFigureOut">
              <a:rPr lang="tr-TR" smtClean="0"/>
              <a:t>6.05.2020</a:t>
            </a:fld>
            <a:endParaRPr lang="tr-TR"/>
          </a:p>
        </p:txBody>
      </p:sp>
      <p:sp>
        <p:nvSpPr>
          <p:cNvPr id="4" name="Slayt Görüntüsü Yer Tutucusu 3"/>
          <p:cNvSpPr>
            <a:spLocks noGrp="1" noRot="1" noChangeAspect="1"/>
          </p:cNvSpPr>
          <p:nvPr>
            <p:ph type="sldImg" idx="2"/>
          </p:nvPr>
        </p:nvSpPr>
        <p:spPr>
          <a:xfrm>
            <a:off x="2341563" y="1163638"/>
            <a:ext cx="2174875" cy="31432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6D456A2D-3BD8-CC43-BC8B-ED4E97ABD8BF}" type="slidenum">
              <a:rPr lang="tr-TR" smtClean="0"/>
              <a:t>‹#›</a:t>
            </a:fld>
            <a:endParaRPr lang="tr-TR"/>
          </a:p>
        </p:txBody>
      </p:sp>
    </p:spTree>
    <p:extLst>
      <p:ext uri="{BB962C8B-B14F-4D97-AF65-F5344CB8AC3E}">
        <p14:creationId xmlns:p14="http://schemas.microsoft.com/office/powerpoint/2010/main" val="1975612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a:t>Asıl başlık stilini düzenlemek için tıklayın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CB129D4-8CD3-F74D-B408-2D6E3659E2FB}"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CB129D4-8CD3-F74D-B408-2D6E3659E2FB}"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CB129D4-8CD3-F74D-B408-2D6E3659E2FB}"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CB129D4-8CD3-F74D-B408-2D6E3659E2FB}"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CB129D4-8CD3-F74D-B408-2D6E3659E2FB}"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CB129D4-8CD3-F74D-B408-2D6E3659E2FB}"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Content Placeholder 3"/>
          <p:cNvSpPr>
            <a:spLocks noGrp="1"/>
          </p:cNvSpPr>
          <p:nvPr>
            <p:ph sz="half" idx="2"/>
          </p:nvPr>
        </p:nvSpPr>
        <p:spPr>
          <a:xfrm>
            <a:off x="472381" y="3618442"/>
            <a:ext cx="2901255" cy="532218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Content Placeholder 5"/>
          <p:cNvSpPr>
            <a:spLocks noGrp="1"/>
          </p:cNvSpPr>
          <p:nvPr>
            <p:ph sz="quarter" idx="4"/>
          </p:nvPr>
        </p:nvSpPr>
        <p:spPr>
          <a:xfrm>
            <a:off x="3471863" y="3618442"/>
            <a:ext cx="2915543" cy="532218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CB129D4-8CD3-F74D-B408-2D6E3659E2FB}"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CB129D4-8CD3-F74D-B408-2D6E3659E2FB}"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B129D4-8CD3-F74D-B408-2D6E3659E2FB}"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CB129D4-8CD3-F74D-B408-2D6E3659E2FB}"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Resmi yer tutucuya sürükleyin veya eklemek için simgeye tıklayın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CB129D4-8CD3-F74D-B408-2D6E3659E2FB}"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40AB3A-7068-504A-AF2F-1C6BFADFB24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CB129D4-8CD3-F74D-B408-2D6E3659E2FB}" type="datetimeFigureOut">
              <a:rPr lang="tr-TR" smtClean="0"/>
              <a:t>6.05.2020</a:t>
            </a:fld>
            <a:endParaRPr lang="tr-T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040AB3A-7068-504A-AF2F-1C6BFADFB245}" type="slidenum">
              <a:rPr lang="tr-TR" smtClean="0"/>
              <a:t>‹#›</a:t>
            </a:fld>
            <a:endParaRPr lang="tr-TR"/>
          </a:p>
        </p:txBody>
      </p:sp>
    </p:spTree>
    <p:extLst>
      <p:ext uri="{BB962C8B-B14F-4D97-AF65-F5344CB8AC3E}">
        <p14:creationId xmlns:p14="http://schemas.microsoft.com/office/powerpoint/2010/main" val="385826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a:extLst>
              <a:ext uri="{FF2B5EF4-FFF2-40B4-BE49-F238E27FC236}">
                <a16:creationId xmlns="" xmlns:a16="http://schemas.microsoft.com/office/drawing/2014/main" id="{7F99A6E8-7AE6-4AB1-9179-1DDD9F67EA0E}"/>
              </a:ext>
            </a:extLst>
          </p:cNvPr>
          <p:cNvSpPr txBox="1"/>
          <p:nvPr/>
        </p:nvSpPr>
        <p:spPr>
          <a:xfrm>
            <a:off x="381000" y="1039852"/>
            <a:ext cx="6172200" cy="1200329"/>
          </a:xfrm>
          <a:prstGeom prst="rect">
            <a:avLst/>
          </a:prstGeom>
          <a:noFill/>
        </p:spPr>
        <p:txBody>
          <a:bodyPr wrap="square" rtlCol="0">
            <a:spAutoFit/>
          </a:bodyPr>
          <a:lstStyle/>
          <a:p>
            <a:pPr algn="ctr"/>
            <a:r>
              <a:rPr lang="tr-TR" b="1" dirty="0" smtClean="0"/>
              <a:t>NAMIBYA’YI KEŞFET </a:t>
            </a:r>
            <a:r>
              <a:rPr lang="tr-TR" b="1" dirty="0"/>
              <a:t>– 7</a:t>
            </a:r>
            <a:r>
              <a:rPr lang="tr-TR" b="1" dirty="0" smtClean="0"/>
              <a:t> </a:t>
            </a:r>
            <a:r>
              <a:rPr lang="tr-TR" b="1" dirty="0"/>
              <a:t>GECE – 8</a:t>
            </a:r>
            <a:r>
              <a:rPr lang="tr-TR" b="1" dirty="0" smtClean="0"/>
              <a:t> GÜN                                    </a:t>
            </a:r>
            <a:r>
              <a:rPr lang="tr-TR" dirty="0" smtClean="0"/>
              <a:t>                                                                 </a:t>
            </a:r>
            <a:endParaRPr lang="tr-TR" dirty="0"/>
          </a:p>
          <a:p>
            <a:pPr algn="ctr"/>
            <a:r>
              <a:rPr lang="tr-TR" dirty="0"/>
              <a:t> Keşfet101, medeniyetin filizlendiği topraklara 10 kişilik gruplarla seyahatler organize eder. Doğası gereği yorucu, eğlenceli, ilim ve sanat dolu programları, aktivitelerle birleştirerek gezdirir. </a:t>
            </a:r>
          </a:p>
        </p:txBody>
      </p:sp>
      <p:sp>
        <p:nvSpPr>
          <p:cNvPr id="3" name="Metin kutusu 2">
            <a:extLst>
              <a:ext uri="{FF2B5EF4-FFF2-40B4-BE49-F238E27FC236}">
                <a16:creationId xmlns="" xmlns:a16="http://schemas.microsoft.com/office/drawing/2014/main" id="{9EE93D2B-DC1D-44D1-8593-16E61AE7F119}"/>
              </a:ext>
            </a:extLst>
          </p:cNvPr>
          <p:cNvSpPr txBox="1"/>
          <p:nvPr/>
        </p:nvSpPr>
        <p:spPr>
          <a:xfrm>
            <a:off x="662607" y="2526705"/>
            <a:ext cx="5227983" cy="7263527"/>
          </a:xfrm>
          <a:prstGeom prst="rect">
            <a:avLst/>
          </a:prstGeom>
          <a:noFill/>
        </p:spPr>
        <p:txBody>
          <a:bodyPr wrap="square" rtlCol="0">
            <a:spAutoFit/>
          </a:bodyPr>
          <a:lstStyle/>
          <a:p>
            <a:r>
              <a:rPr lang="tr-TR" sz="1400" b="1" dirty="0"/>
              <a:t>Program</a:t>
            </a:r>
            <a:endParaRPr lang="tr-TR" sz="1400" dirty="0"/>
          </a:p>
          <a:p>
            <a:r>
              <a:rPr lang="tr-TR" sz="1400" b="1" dirty="0"/>
              <a:t>1. Gün </a:t>
            </a:r>
            <a:r>
              <a:rPr lang="tr-TR" sz="1400" dirty="0" smtClean="0"/>
              <a:t>Windhoek- Sossusvlei</a:t>
            </a:r>
            <a:endParaRPr lang="tr-TR" sz="1400" dirty="0"/>
          </a:p>
          <a:p>
            <a:r>
              <a:rPr lang="tr-TR" sz="1400" b="1" dirty="0"/>
              <a:t>2. Gün S</a:t>
            </a:r>
            <a:r>
              <a:rPr lang="tr-TR" sz="1400" dirty="0" smtClean="0"/>
              <a:t>ossusvlei</a:t>
            </a:r>
            <a:endParaRPr lang="tr-TR" sz="1400" dirty="0"/>
          </a:p>
          <a:p>
            <a:r>
              <a:rPr lang="tr-TR" sz="1400" b="1" dirty="0"/>
              <a:t>3.Gün </a:t>
            </a:r>
            <a:r>
              <a:rPr lang="tr-TR" sz="1400" dirty="0" smtClean="0"/>
              <a:t>Swakopmund</a:t>
            </a:r>
            <a:endParaRPr lang="tr-TR" sz="1400" dirty="0"/>
          </a:p>
          <a:p>
            <a:r>
              <a:rPr lang="tr-TR" sz="1400" b="1" dirty="0"/>
              <a:t>4.Gün </a:t>
            </a:r>
            <a:r>
              <a:rPr lang="tr-TR" sz="1400" dirty="0" smtClean="0"/>
              <a:t>Swakopmund</a:t>
            </a:r>
            <a:endParaRPr lang="tr-TR" sz="1400" dirty="0"/>
          </a:p>
          <a:p>
            <a:r>
              <a:rPr lang="tr-TR" sz="1400" b="1" dirty="0"/>
              <a:t>5. Gün </a:t>
            </a:r>
            <a:r>
              <a:rPr lang="tr-TR" sz="1400" dirty="0" smtClean="0"/>
              <a:t>Etosha </a:t>
            </a:r>
            <a:r>
              <a:rPr lang="tr-TR" sz="1400" dirty="0"/>
              <a:t>South</a:t>
            </a:r>
          </a:p>
          <a:p>
            <a:r>
              <a:rPr lang="tr-TR" sz="1400" b="1" dirty="0"/>
              <a:t>6. Gün </a:t>
            </a:r>
            <a:r>
              <a:rPr lang="tr-TR" sz="1400" dirty="0" smtClean="0"/>
              <a:t>Etosha </a:t>
            </a:r>
            <a:r>
              <a:rPr lang="tr-TR" sz="1400" dirty="0"/>
              <a:t>South</a:t>
            </a:r>
          </a:p>
          <a:p>
            <a:r>
              <a:rPr lang="tr-TR" sz="1400" b="1" dirty="0"/>
              <a:t>7. Gün </a:t>
            </a:r>
            <a:r>
              <a:rPr lang="tr-TR" sz="1400" b="1" dirty="0" smtClean="0"/>
              <a:t>(</a:t>
            </a:r>
            <a:r>
              <a:rPr lang="tr-TR" sz="1400" dirty="0" smtClean="0"/>
              <a:t>Windhoek</a:t>
            </a:r>
            <a:endParaRPr lang="tr-TR" sz="1400" dirty="0"/>
          </a:p>
          <a:p>
            <a:r>
              <a:rPr lang="tr-TR" sz="1400" b="1" dirty="0"/>
              <a:t>8. Gün </a:t>
            </a:r>
            <a:r>
              <a:rPr lang="tr-TR" sz="1400" dirty="0" smtClean="0"/>
              <a:t>İstanbul </a:t>
            </a:r>
            <a:r>
              <a:rPr lang="tr-TR" sz="1400" dirty="0"/>
              <a:t>Uçuşu</a:t>
            </a:r>
          </a:p>
          <a:p>
            <a:endParaRPr lang="tr-TR" sz="1400" dirty="0"/>
          </a:p>
          <a:p>
            <a:r>
              <a:rPr lang="tr-TR" sz="1400" b="1" dirty="0" smtClean="0"/>
              <a:t>Oteller</a:t>
            </a:r>
          </a:p>
          <a:p>
            <a:pPr marL="171450" indent="-171450">
              <a:buFont typeface="Wingdings" panose="05000000000000000000" pitchFamily="2" charset="2"/>
              <a:buChar char="Ø"/>
            </a:pPr>
            <a:r>
              <a:rPr lang="en-US" sz="1400" b="1" dirty="0"/>
              <a:t>Namib Desert Lodge </a:t>
            </a:r>
            <a:r>
              <a:rPr lang="en-US" sz="1400" b="1" dirty="0" err="1"/>
              <a:t>Gondwana</a:t>
            </a:r>
            <a:r>
              <a:rPr lang="en-US" sz="1400" b="1" dirty="0"/>
              <a:t> Collection </a:t>
            </a:r>
            <a:r>
              <a:rPr lang="en-US" sz="1400" b="1" dirty="0" smtClean="0"/>
              <a:t>Namibia</a:t>
            </a:r>
            <a:endParaRPr lang="tr-TR" sz="1400" b="1" dirty="0" smtClean="0"/>
          </a:p>
          <a:p>
            <a:pPr marL="171450" lvl="0" indent="-171450">
              <a:buFont typeface="Wingdings" panose="05000000000000000000" pitchFamily="2" charset="2"/>
              <a:buChar char="Ø"/>
            </a:pPr>
            <a:r>
              <a:rPr lang="en-US" sz="1400" b="1" dirty="0"/>
              <a:t>The Delight </a:t>
            </a:r>
            <a:r>
              <a:rPr lang="en-US" sz="1400" b="1" dirty="0" err="1"/>
              <a:t>Swakopmund</a:t>
            </a:r>
            <a:r>
              <a:rPr lang="en-US" sz="1400" b="1" dirty="0"/>
              <a:t> </a:t>
            </a:r>
            <a:r>
              <a:rPr lang="en-US" sz="1400" b="1" dirty="0" err="1"/>
              <a:t>Gondwana</a:t>
            </a:r>
            <a:r>
              <a:rPr lang="en-US" sz="1400" b="1" dirty="0"/>
              <a:t> Collection Namibia</a:t>
            </a:r>
            <a:endParaRPr lang="tr-TR" sz="1400" b="1" dirty="0"/>
          </a:p>
          <a:p>
            <a:pPr marL="171450" indent="-171450">
              <a:buFont typeface="Wingdings" panose="05000000000000000000" pitchFamily="2" charset="2"/>
              <a:buChar char="Ø"/>
            </a:pPr>
            <a:r>
              <a:rPr lang="en-US" sz="1400" b="1" dirty="0" err="1"/>
              <a:t>Etosha</a:t>
            </a:r>
            <a:r>
              <a:rPr lang="en-US" sz="1400" b="1" dirty="0"/>
              <a:t> Safari Lodge </a:t>
            </a:r>
            <a:r>
              <a:rPr lang="en-US" sz="1400" b="1" dirty="0" err="1"/>
              <a:t>Gondwana</a:t>
            </a:r>
            <a:r>
              <a:rPr lang="en-US" sz="1400" b="1" dirty="0"/>
              <a:t> Collection </a:t>
            </a:r>
            <a:r>
              <a:rPr lang="en-US" sz="1400" b="1" dirty="0" smtClean="0"/>
              <a:t>Namibia</a:t>
            </a:r>
            <a:endParaRPr lang="tr-TR" sz="1400" b="1" dirty="0" smtClean="0"/>
          </a:p>
          <a:p>
            <a:pPr marL="171450" lvl="0" indent="-171450">
              <a:buFont typeface="Wingdings" panose="05000000000000000000" pitchFamily="2" charset="2"/>
              <a:buChar char="Ø"/>
            </a:pPr>
            <a:r>
              <a:rPr lang="tr-TR" sz="1400" b="1" dirty="0"/>
              <a:t>Safari Court </a:t>
            </a:r>
            <a:r>
              <a:rPr lang="tr-TR" sz="1400" b="1" dirty="0" smtClean="0"/>
              <a:t>Hotel</a:t>
            </a:r>
          </a:p>
          <a:p>
            <a:pPr marL="171450" lvl="0" indent="-171450">
              <a:buFont typeface="Wingdings" panose="05000000000000000000" pitchFamily="2" charset="2"/>
              <a:buChar char="Ø"/>
            </a:pPr>
            <a:endParaRPr lang="tr-TR" sz="1400" b="1" dirty="0"/>
          </a:p>
          <a:p>
            <a:r>
              <a:rPr lang="en-US" sz="1400" b="1" dirty="0" err="1"/>
              <a:t>Uçuş</a:t>
            </a:r>
            <a:r>
              <a:rPr lang="en-US" sz="1400" b="1" dirty="0"/>
              <a:t> </a:t>
            </a:r>
            <a:r>
              <a:rPr lang="en-US" sz="1400" b="1" dirty="0" err="1"/>
              <a:t>Bilgileri</a:t>
            </a:r>
            <a:r>
              <a:rPr lang="en-US" sz="1400" b="1" dirty="0"/>
              <a:t>:</a:t>
            </a:r>
            <a:endParaRPr lang="en-US" sz="1400" dirty="0"/>
          </a:p>
          <a:p>
            <a:r>
              <a:rPr lang="en-US" sz="1400" b="1" dirty="0" err="1"/>
              <a:t>Gidiş</a:t>
            </a:r>
            <a:r>
              <a:rPr lang="en-US" sz="1400" b="1" dirty="0"/>
              <a:t> 14 </a:t>
            </a:r>
            <a:r>
              <a:rPr lang="en-US" sz="1400" b="1" dirty="0" err="1"/>
              <a:t>Ağustos</a:t>
            </a:r>
            <a:endParaRPr lang="en-US" sz="1400" dirty="0"/>
          </a:p>
          <a:p>
            <a:r>
              <a:rPr lang="en-US" sz="1400" dirty="0" err="1"/>
              <a:t>Etiyopya</a:t>
            </a:r>
            <a:r>
              <a:rPr lang="en-US" sz="1400" dirty="0"/>
              <a:t> </a:t>
            </a:r>
            <a:r>
              <a:rPr lang="en-US" sz="1400" dirty="0" err="1"/>
              <a:t>Havayolları</a:t>
            </a:r>
            <a:endParaRPr lang="en-US" sz="1400" dirty="0"/>
          </a:p>
          <a:p>
            <a:r>
              <a:rPr lang="en-US" sz="1400" dirty="0"/>
              <a:t>İstanbul&gt;&gt;&gt; ADD Addis Ababa &gt;&gt;&gt; Windhoek Hosea </a:t>
            </a:r>
            <a:r>
              <a:rPr lang="en-US" sz="1400" dirty="0" err="1"/>
              <a:t>Kutako</a:t>
            </a:r>
            <a:endParaRPr lang="en-US" sz="1400" dirty="0"/>
          </a:p>
          <a:p>
            <a:r>
              <a:rPr lang="en-US" sz="1400" dirty="0"/>
              <a:t>00:10&gt;&gt;&gt; 13:20</a:t>
            </a:r>
          </a:p>
          <a:p>
            <a:r>
              <a:rPr lang="en-US" sz="1400" b="1" dirty="0" err="1"/>
              <a:t>Geliş</a:t>
            </a:r>
            <a:r>
              <a:rPr lang="en-US" sz="1400" b="1" dirty="0"/>
              <a:t> 21 </a:t>
            </a:r>
            <a:r>
              <a:rPr lang="en-US" sz="1400" b="1" dirty="0" err="1"/>
              <a:t>Ağustos</a:t>
            </a:r>
            <a:endParaRPr lang="en-US" sz="1400" dirty="0"/>
          </a:p>
          <a:p>
            <a:r>
              <a:rPr lang="en-US" sz="1400" dirty="0" err="1"/>
              <a:t>Etiyopya</a:t>
            </a:r>
            <a:r>
              <a:rPr lang="en-US" sz="1400" dirty="0"/>
              <a:t> </a:t>
            </a:r>
            <a:r>
              <a:rPr lang="en-US" sz="1400" dirty="0" err="1"/>
              <a:t>Havayolları</a:t>
            </a:r>
            <a:endParaRPr lang="en-US" sz="1400" dirty="0"/>
          </a:p>
          <a:p>
            <a:r>
              <a:rPr lang="en-US" sz="1400" dirty="0"/>
              <a:t>Windhoek Hosea </a:t>
            </a:r>
            <a:r>
              <a:rPr lang="en-US" sz="1400" dirty="0" err="1"/>
              <a:t>Kutako</a:t>
            </a:r>
            <a:r>
              <a:rPr lang="en-US" sz="1400" dirty="0"/>
              <a:t> &gt;&gt;&gt; ADD Addis Ababa &gt;&gt;&gt;  Istanbul</a:t>
            </a:r>
          </a:p>
          <a:p>
            <a:r>
              <a:rPr lang="en-US" sz="1400" dirty="0"/>
              <a:t>14:30 &gt;&gt;&gt; 04:35 ( </a:t>
            </a:r>
            <a:r>
              <a:rPr lang="en-US" sz="1400" dirty="0" err="1"/>
              <a:t>Bir</a:t>
            </a:r>
            <a:r>
              <a:rPr lang="en-US" sz="1400" dirty="0"/>
              <a:t> </a:t>
            </a:r>
            <a:r>
              <a:rPr lang="en-US" sz="1400" dirty="0" err="1"/>
              <a:t>sonraki</a:t>
            </a:r>
            <a:r>
              <a:rPr lang="en-US" sz="1400" dirty="0"/>
              <a:t> </a:t>
            </a:r>
            <a:r>
              <a:rPr lang="en-US" sz="1400" dirty="0" err="1"/>
              <a:t>Gün</a:t>
            </a:r>
            <a:r>
              <a:rPr lang="en-US" sz="1400" dirty="0"/>
              <a:t>)</a:t>
            </a:r>
          </a:p>
          <a:p>
            <a:pPr lvl="0"/>
            <a:endParaRPr lang="tr-TR" sz="1400" b="1" dirty="0" smtClean="0"/>
          </a:p>
          <a:p>
            <a:pPr lvl="0"/>
            <a:r>
              <a:rPr lang="tr-TR" sz="1400" b="1" dirty="0" smtClean="0"/>
              <a:t>Fiyat: </a:t>
            </a:r>
            <a:r>
              <a:rPr lang="tr-TR" sz="1400" b="1" dirty="0" smtClean="0"/>
              <a:t>3700</a:t>
            </a:r>
            <a:r>
              <a:rPr lang="tr-TR" sz="1400" b="1" dirty="0" smtClean="0"/>
              <a:t> </a:t>
            </a:r>
            <a:r>
              <a:rPr lang="tr-TR" sz="1400" b="1" dirty="0" smtClean="0"/>
              <a:t>Euro</a:t>
            </a:r>
            <a:endParaRPr lang="tr-TR" sz="1400" b="1" dirty="0"/>
          </a:p>
          <a:p>
            <a:pPr marL="171450" indent="-171450">
              <a:buFont typeface="Wingdings" panose="05000000000000000000" pitchFamily="2" charset="2"/>
              <a:buChar char="Ø"/>
            </a:pPr>
            <a:endParaRPr lang="tr-TR" sz="1400" b="1" dirty="0"/>
          </a:p>
          <a:p>
            <a:pPr marL="171450" indent="-171450">
              <a:buFont typeface="Wingdings" panose="05000000000000000000" pitchFamily="2" charset="2"/>
              <a:buChar char="Ø"/>
            </a:pPr>
            <a:endParaRPr lang="tr-TR" sz="1400" b="1" dirty="0"/>
          </a:p>
          <a:p>
            <a:pPr marL="171450" indent="-171450">
              <a:buFont typeface="Wingdings" panose="05000000000000000000" pitchFamily="2" charset="2"/>
              <a:buChar char="Ø"/>
            </a:pPr>
            <a:endParaRPr lang="tr-TR" sz="1400" dirty="0" smtClean="0"/>
          </a:p>
          <a:p>
            <a:pPr marL="171450" indent="-171450">
              <a:buFont typeface="Wingdings" panose="05000000000000000000" pitchFamily="2" charset="2"/>
              <a:buChar char="Ø"/>
            </a:pPr>
            <a:endParaRPr lang="tr-TR" sz="1400" b="1" dirty="0" smtClean="0"/>
          </a:p>
          <a:p>
            <a:pPr marL="171450" indent="-171450">
              <a:buFont typeface="Wingdings" panose="05000000000000000000" pitchFamily="2" charset="2"/>
              <a:buChar char="Ø"/>
            </a:pPr>
            <a:endParaRPr lang="tr-TR" sz="1400" b="1" dirty="0"/>
          </a:p>
          <a:p>
            <a:pPr marL="171450" lvl="0" indent="-171450">
              <a:buFont typeface="Wingdings" panose="05000000000000000000" pitchFamily="2" charset="2"/>
              <a:buChar char="Ø"/>
            </a:pPr>
            <a:endParaRPr lang="tr-TR" sz="1400" b="1" dirty="0"/>
          </a:p>
        </p:txBody>
      </p:sp>
    </p:spTree>
    <p:extLst>
      <p:ext uri="{BB962C8B-B14F-4D97-AF65-F5344CB8AC3E}">
        <p14:creationId xmlns:p14="http://schemas.microsoft.com/office/powerpoint/2010/main" val="193891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a:extLst>
              <a:ext uri="{FF2B5EF4-FFF2-40B4-BE49-F238E27FC236}">
                <a16:creationId xmlns="" xmlns:a16="http://schemas.microsoft.com/office/drawing/2014/main" id="{F1C9E3F8-5695-4665-BE90-D4D9AB2C6F23}"/>
              </a:ext>
            </a:extLst>
          </p:cNvPr>
          <p:cNvSpPr txBox="1"/>
          <p:nvPr/>
        </p:nvSpPr>
        <p:spPr>
          <a:xfrm>
            <a:off x="675640" y="1007291"/>
            <a:ext cx="5506720" cy="8725466"/>
          </a:xfrm>
          <a:prstGeom prst="rect">
            <a:avLst/>
          </a:prstGeom>
          <a:noFill/>
        </p:spPr>
        <p:txBody>
          <a:bodyPr wrap="square" rtlCol="0">
            <a:spAutoFit/>
          </a:bodyPr>
          <a:lstStyle/>
          <a:p>
            <a:r>
              <a:rPr lang="tr-TR" sz="1100" b="1" dirty="0"/>
              <a:t>Fiyat</a:t>
            </a:r>
          </a:p>
          <a:p>
            <a:pPr marL="171450" indent="-171450">
              <a:buFont typeface="Wingdings" panose="05000000000000000000" pitchFamily="2" charset="2"/>
              <a:buChar char="v"/>
            </a:pPr>
            <a:r>
              <a:rPr lang="tr-TR" sz="1100" dirty="0" smtClean="0"/>
              <a:t>7 gece </a:t>
            </a:r>
            <a:r>
              <a:rPr lang="tr-TR" sz="1100" dirty="0"/>
              <a:t>8</a:t>
            </a:r>
            <a:r>
              <a:rPr lang="tr-TR" sz="1100" dirty="0" smtClean="0"/>
              <a:t> gün</a:t>
            </a:r>
            <a:endParaRPr lang="tr-TR" sz="1100" dirty="0"/>
          </a:p>
          <a:p>
            <a:r>
              <a:rPr lang="tr-TR" sz="1100" b="1" dirty="0"/>
              <a:t> </a:t>
            </a:r>
            <a:endParaRPr lang="tr-TR" sz="1100" dirty="0"/>
          </a:p>
          <a:p>
            <a:r>
              <a:rPr lang="tr-TR" sz="1100" b="1" dirty="0"/>
              <a:t>Dahil Olan Hizmetler                                                                </a:t>
            </a:r>
            <a:endParaRPr lang="tr-TR" sz="1100" dirty="0"/>
          </a:p>
          <a:p>
            <a:pPr marL="171450" lvl="0" indent="-171450">
              <a:buFont typeface="Wingdings" panose="05000000000000000000" pitchFamily="2" charset="2"/>
              <a:buChar char="v"/>
            </a:pPr>
            <a:r>
              <a:rPr lang="tr-TR" sz="1100" dirty="0"/>
              <a:t>Konaklama</a:t>
            </a:r>
          </a:p>
          <a:p>
            <a:pPr marL="171450" lvl="0" indent="-171450">
              <a:buFont typeface="Wingdings" panose="05000000000000000000" pitchFamily="2" charset="2"/>
              <a:buChar char="v"/>
            </a:pPr>
            <a:r>
              <a:rPr lang="tr-TR" sz="1100" dirty="0"/>
              <a:t>Uçak biletleri (Direkt Uçuş)</a:t>
            </a:r>
          </a:p>
          <a:p>
            <a:pPr marL="171450" lvl="0" indent="-171450">
              <a:buFont typeface="Wingdings" panose="05000000000000000000" pitchFamily="2" charset="2"/>
              <a:buChar char="v"/>
            </a:pPr>
            <a:r>
              <a:rPr lang="tr-TR" sz="1100" dirty="0" smtClean="0"/>
              <a:t>Kahvaltılar (7 Adet), Öğle Yemeği ( 5 Adet) ve Akşam Yemekleri (7 Adet)</a:t>
            </a:r>
            <a:endParaRPr lang="tr-TR" sz="1100" dirty="0"/>
          </a:p>
          <a:p>
            <a:pPr marL="171450" lvl="0" indent="-171450">
              <a:buFont typeface="Wingdings" panose="05000000000000000000" pitchFamily="2" charset="2"/>
              <a:buChar char="v"/>
            </a:pPr>
            <a:r>
              <a:rPr lang="tr-TR" sz="1100" dirty="0"/>
              <a:t>Şehirlerarası </a:t>
            </a:r>
            <a:r>
              <a:rPr lang="tr-TR" sz="1100" dirty="0" smtClean="0"/>
              <a:t>yolculuklar </a:t>
            </a:r>
            <a:endParaRPr lang="tr-TR" sz="1100" dirty="0"/>
          </a:p>
          <a:p>
            <a:pPr marL="171450" lvl="0" indent="-171450">
              <a:buFont typeface="Wingdings" panose="05000000000000000000" pitchFamily="2" charset="2"/>
              <a:buChar char="v"/>
            </a:pPr>
            <a:r>
              <a:rPr lang="tr-TR" sz="1100" dirty="0"/>
              <a:t>Şehir içi transferler</a:t>
            </a:r>
          </a:p>
          <a:p>
            <a:pPr marL="171450" lvl="0" indent="-171450">
              <a:buFont typeface="Wingdings" panose="05000000000000000000" pitchFamily="2" charset="2"/>
              <a:buChar char="v"/>
            </a:pPr>
            <a:r>
              <a:rPr lang="tr-TR" sz="1100" dirty="0"/>
              <a:t>Aktiviteler </a:t>
            </a:r>
            <a:endParaRPr lang="tr-TR" sz="1100" dirty="0" smtClean="0"/>
          </a:p>
          <a:p>
            <a:pPr marL="171450" lvl="0" indent="-171450">
              <a:buFont typeface="Wingdings" panose="05000000000000000000" pitchFamily="2" charset="2"/>
              <a:buChar char="v"/>
            </a:pPr>
            <a:r>
              <a:rPr lang="tr-TR" sz="1100" dirty="0" smtClean="0"/>
              <a:t>Rehberlik (Türkçe ve İnglizce)</a:t>
            </a:r>
            <a:endParaRPr lang="tr-TR" sz="1100" dirty="0"/>
          </a:p>
          <a:p>
            <a:pPr marL="171450" lvl="0" indent="-171450">
              <a:buFont typeface="Wingdings" panose="05000000000000000000" pitchFamily="2" charset="2"/>
              <a:buChar char="v"/>
            </a:pPr>
            <a:r>
              <a:rPr lang="tr-TR" sz="1100" dirty="0"/>
              <a:t>Müze ve tapınak giriş ücretleri</a:t>
            </a:r>
          </a:p>
          <a:p>
            <a:pPr marL="171450" lvl="0" indent="-171450">
              <a:buFont typeface="Wingdings" panose="05000000000000000000" pitchFamily="2" charset="2"/>
              <a:buChar char="v"/>
            </a:pPr>
            <a:endParaRPr lang="tr-TR" sz="1100" dirty="0"/>
          </a:p>
          <a:p>
            <a:r>
              <a:rPr lang="tr-TR" sz="1100" b="1" dirty="0"/>
              <a:t>Dahil Olmayan Hizmetler</a:t>
            </a:r>
            <a:endParaRPr lang="tr-TR" sz="1100" dirty="0"/>
          </a:p>
          <a:p>
            <a:pPr marL="171450" lvl="0" indent="-171450">
              <a:buFont typeface="Wingdings" panose="05000000000000000000" pitchFamily="2" charset="2"/>
              <a:buChar char="v"/>
            </a:pPr>
            <a:r>
              <a:rPr lang="tr-TR" sz="1100" dirty="0"/>
              <a:t>Pasaport Masrafları</a:t>
            </a:r>
          </a:p>
          <a:p>
            <a:pPr marL="171450" lvl="0" indent="-171450">
              <a:buFont typeface="Wingdings" panose="05000000000000000000" pitchFamily="2" charset="2"/>
              <a:buChar char="v"/>
            </a:pPr>
            <a:r>
              <a:rPr lang="tr-TR" sz="1100" dirty="0" smtClean="0"/>
              <a:t>Vize Masrafları</a:t>
            </a:r>
            <a:endParaRPr lang="tr-TR" sz="1100" dirty="0"/>
          </a:p>
          <a:p>
            <a:pPr marL="171450" indent="-171450">
              <a:buFont typeface="Wingdings" panose="05000000000000000000" pitchFamily="2" charset="2"/>
              <a:buChar char="v"/>
            </a:pPr>
            <a:r>
              <a:rPr lang="tr-TR" sz="1100" dirty="0" smtClean="0"/>
              <a:t>Sağlık </a:t>
            </a:r>
            <a:r>
              <a:rPr lang="tr-TR" sz="1100" dirty="0"/>
              <a:t>sigortası  (15 Euro)</a:t>
            </a:r>
          </a:p>
          <a:p>
            <a:endParaRPr lang="tr-TR" sz="1100" dirty="0"/>
          </a:p>
          <a:p>
            <a:r>
              <a:rPr lang="tr-TR" sz="1100" b="1" dirty="0"/>
              <a:t>PROGRAM</a:t>
            </a:r>
          </a:p>
          <a:p>
            <a:endParaRPr lang="tr-TR" sz="1100" b="1" dirty="0"/>
          </a:p>
          <a:p>
            <a:r>
              <a:rPr lang="en-US" sz="1100" b="1" dirty="0" smtClean="0"/>
              <a:t>1.Gün</a:t>
            </a:r>
            <a:r>
              <a:rPr lang="tr-TR" sz="1100" b="1" dirty="0" smtClean="0"/>
              <a:t> </a:t>
            </a:r>
            <a:r>
              <a:rPr lang="en-US" sz="1100" b="1" dirty="0" err="1"/>
              <a:t>Sossusvlei</a:t>
            </a:r>
            <a:r>
              <a:rPr lang="en-US" sz="1100" b="1" dirty="0"/>
              <a:t>  </a:t>
            </a:r>
            <a:r>
              <a:rPr lang="tr-TR" sz="1100" b="1" dirty="0"/>
              <a:t>(</a:t>
            </a:r>
            <a:r>
              <a:rPr lang="tr-TR" sz="1100" b="1" dirty="0" smtClean="0"/>
              <a:t>14 Ağustos)</a:t>
            </a:r>
            <a:endParaRPr lang="tr-TR" sz="1100" dirty="0"/>
          </a:p>
          <a:p>
            <a:r>
              <a:rPr lang="tr-TR" sz="1100" dirty="0"/>
              <a:t>Etiyopya Havayolları</a:t>
            </a:r>
          </a:p>
          <a:p>
            <a:r>
              <a:rPr lang="tr-TR" sz="1100" dirty="0"/>
              <a:t>İstanbul&gt;&gt;&gt; ADD </a:t>
            </a:r>
            <a:r>
              <a:rPr lang="tr-TR" sz="1100" dirty="0" err="1"/>
              <a:t>Addis</a:t>
            </a:r>
            <a:r>
              <a:rPr lang="tr-TR" sz="1100" dirty="0"/>
              <a:t> </a:t>
            </a:r>
            <a:r>
              <a:rPr lang="tr-TR" sz="1100" dirty="0" err="1"/>
              <a:t>Ababa</a:t>
            </a:r>
            <a:r>
              <a:rPr lang="tr-TR" sz="1100" dirty="0"/>
              <a:t> &gt;&gt;&gt; </a:t>
            </a:r>
            <a:r>
              <a:rPr lang="tr-TR" sz="1100" dirty="0" err="1"/>
              <a:t>Windhoek</a:t>
            </a:r>
            <a:r>
              <a:rPr lang="tr-TR" sz="1100" dirty="0"/>
              <a:t> </a:t>
            </a:r>
            <a:r>
              <a:rPr lang="tr-TR" sz="1100" dirty="0" err="1"/>
              <a:t>Hosea</a:t>
            </a:r>
            <a:r>
              <a:rPr lang="tr-TR" sz="1100" dirty="0"/>
              <a:t> </a:t>
            </a:r>
            <a:r>
              <a:rPr lang="tr-TR" sz="1100" dirty="0" err="1"/>
              <a:t>Kutako</a:t>
            </a:r>
            <a:endParaRPr lang="tr-TR" sz="1100" dirty="0"/>
          </a:p>
          <a:p>
            <a:r>
              <a:rPr lang="tr-TR" sz="1100" dirty="0"/>
              <a:t>00:10&gt;&gt;&gt; </a:t>
            </a:r>
            <a:r>
              <a:rPr lang="tr-TR" sz="1100" dirty="0" smtClean="0"/>
              <a:t>13:20</a:t>
            </a:r>
          </a:p>
          <a:p>
            <a:endParaRPr lang="tr-TR" sz="1100" b="1" dirty="0" smtClean="0"/>
          </a:p>
          <a:p>
            <a:r>
              <a:rPr lang="tr-TR" sz="1100" dirty="0" smtClean="0"/>
              <a:t>İlk gün Hasoa Kutako Havaalanı ineceğiz ve  yerel rehberimiz tarafından karşılanacağız. Tanışma ve seyahat hakkında bilgilendirme sonrasında  </a:t>
            </a:r>
            <a:r>
              <a:rPr lang="tr-TR" sz="1100" dirty="0" err="1" smtClean="0"/>
              <a:t>Sossusvlei</a:t>
            </a:r>
            <a:r>
              <a:rPr lang="tr-TR" sz="1100" dirty="0" smtClean="0"/>
              <a:t> şehrine doğru yol alınacak. Yolumuzun üzerinde lezzetiyle meşhur Apple </a:t>
            </a:r>
            <a:r>
              <a:rPr lang="tr-TR" sz="1100" dirty="0" err="1" smtClean="0"/>
              <a:t>Pie</a:t>
            </a:r>
            <a:r>
              <a:rPr lang="tr-TR" sz="1100" dirty="0" smtClean="0"/>
              <a:t> tatmak için </a:t>
            </a:r>
            <a:r>
              <a:rPr lang="tr-TR" sz="1100" dirty="0" err="1" smtClean="0"/>
              <a:t>Solitaire’de</a:t>
            </a:r>
            <a:r>
              <a:rPr lang="tr-TR" sz="1100" dirty="0" smtClean="0"/>
              <a:t> mola verilecek.</a:t>
            </a:r>
          </a:p>
          <a:p>
            <a:r>
              <a:rPr lang="tr-TR" sz="1100" dirty="0" smtClean="0"/>
              <a:t>Masmavi gökyüzü ve 400 metreye kadar yükselen kırmızı kum tepelerini bir arada görebileceğiniz </a:t>
            </a:r>
            <a:r>
              <a:rPr lang="tr-TR" sz="1100" dirty="0" err="1" smtClean="0"/>
              <a:t>Sossusvlei’ye</a:t>
            </a:r>
            <a:r>
              <a:rPr lang="tr-TR" sz="1100" dirty="0" smtClean="0"/>
              <a:t> varılacak. Sossusvlei’de   göreceğimiz  </a:t>
            </a:r>
            <a:r>
              <a:rPr lang="tr-TR" sz="1100" dirty="0"/>
              <a:t>güzellikler : Deadvlei </a:t>
            </a:r>
            <a:r>
              <a:rPr lang="tr-TR" sz="1100" dirty="0" smtClean="0"/>
              <a:t> ve antik ağaçlar. Gezginlerimiz manzarnın tadını çıkarırken dileyenler en yüksek kum tepesi olan Big Daddy’ye tırmanabiliz. </a:t>
            </a:r>
          </a:p>
          <a:p>
            <a:r>
              <a:rPr lang="tr-TR" sz="1100" b="1" dirty="0" smtClean="0"/>
              <a:t>Konaklama: </a:t>
            </a:r>
            <a:r>
              <a:rPr lang="en-US" sz="1100" b="1" dirty="0"/>
              <a:t>Namib Desert Lodge </a:t>
            </a:r>
            <a:r>
              <a:rPr lang="en-US" sz="1100" b="1" dirty="0" err="1"/>
              <a:t>Gondwana</a:t>
            </a:r>
            <a:r>
              <a:rPr lang="en-US" sz="1100" b="1" dirty="0"/>
              <a:t> Collection </a:t>
            </a:r>
            <a:r>
              <a:rPr lang="en-US" sz="1100" b="1" dirty="0" smtClean="0"/>
              <a:t>Namibia</a:t>
            </a:r>
            <a:endParaRPr lang="tr-TR" sz="1100" b="1" dirty="0" smtClean="0"/>
          </a:p>
          <a:p>
            <a:endParaRPr lang="tr-TR" sz="1100" b="1" dirty="0"/>
          </a:p>
          <a:p>
            <a:r>
              <a:rPr lang="en-US" sz="1100" b="1" dirty="0" smtClean="0"/>
              <a:t>2.</a:t>
            </a:r>
            <a:r>
              <a:rPr lang="tr-TR" sz="1100" b="1" dirty="0" smtClean="0"/>
              <a:t>G</a:t>
            </a:r>
            <a:r>
              <a:rPr lang="en-US" sz="1100" b="1" dirty="0" err="1" smtClean="0"/>
              <a:t>ün</a:t>
            </a:r>
            <a:r>
              <a:rPr lang="en-US" sz="1100" b="1" dirty="0" smtClean="0"/>
              <a:t> </a:t>
            </a:r>
            <a:r>
              <a:rPr lang="tr-TR" sz="1100" b="1" dirty="0" smtClean="0"/>
              <a:t> </a:t>
            </a:r>
            <a:r>
              <a:rPr lang="en-US" sz="1100" b="1" dirty="0" err="1" smtClean="0"/>
              <a:t>Sossusvlei</a:t>
            </a:r>
            <a:r>
              <a:rPr lang="tr-TR" sz="1100" b="1" dirty="0" smtClean="0"/>
              <a:t> 15 Ağustos</a:t>
            </a:r>
          </a:p>
          <a:p>
            <a:r>
              <a:rPr lang="tr-TR" sz="1100" dirty="0" smtClean="0"/>
              <a:t>Otelde alacağımız kahvaltının ardından</a:t>
            </a:r>
            <a:r>
              <a:rPr lang="tr-TR" sz="1100" dirty="0"/>
              <a:t> </a:t>
            </a:r>
            <a:r>
              <a:rPr lang="tr-TR" sz="1100" dirty="0" smtClean="0"/>
              <a:t> Sossusvlei’den 45 km uzakta Fil şekli ile bilinen Dune45 gezisi yapacağız. Ardından geçmişte  Akasya ağaçları ile süslenmiş, kuraklık nedeniyle bugün kırmızı tonları ile dikkat çeken Dead Vlei ziyaret edileceğiz. Ardından Sesriem Canyon’u ziyaret edilecek ve otele geri döneceğiz.</a:t>
            </a:r>
          </a:p>
          <a:p>
            <a:r>
              <a:rPr lang="tr-TR" sz="1100" b="1" dirty="0" smtClean="0"/>
              <a:t>Konaklama</a:t>
            </a:r>
            <a:r>
              <a:rPr lang="tr-TR" sz="1100" b="1" dirty="0"/>
              <a:t>: </a:t>
            </a:r>
            <a:r>
              <a:rPr lang="en-US" sz="1100" b="1" dirty="0"/>
              <a:t>Namib Desert Lodge </a:t>
            </a:r>
            <a:r>
              <a:rPr lang="en-US" sz="1100" b="1" dirty="0" err="1"/>
              <a:t>Gondwana</a:t>
            </a:r>
            <a:r>
              <a:rPr lang="en-US" sz="1100" b="1" dirty="0"/>
              <a:t> Collection Namibia</a:t>
            </a:r>
            <a:endParaRPr lang="tr-TR" sz="1100" b="1" dirty="0"/>
          </a:p>
          <a:p>
            <a:endParaRPr lang="tr-TR" sz="1100" dirty="0"/>
          </a:p>
          <a:p>
            <a:r>
              <a:rPr lang="en-US" sz="1100" b="1" dirty="0" smtClean="0"/>
              <a:t>3.Gün</a:t>
            </a:r>
            <a:r>
              <a:rPr lang="tr-TR" sz="1100" b="1" dirty="0" smtClean="0"/>
              <a:t> Swakopmund 16 Ağustos</a:t>
            </a:r>
          </a:p>
          <a:p>
            <a:r>
              <a:rPr lang="en-US" sz="1100" dirty="0"/>
              <a:t> </a:t>
            </a:r>
            <a:r>
              <a:rPr lang="tr-TR" sz="1100" dirty="0"/>
              <a:t>Otelde alacağımız kahvaltının ardından </a:t>
            </a:r>
            <a:r>
              <a:rPr lang="tr-TR" sz="1100" dirty="0" err="1" smtClean="0"/>
              <a:t>Sossusvlei’den</a:t>
            </a:r>
            <a:r>
              <a:rPr lang="tr-TR" sz="1100" dirty="0" smtClean="0"/>
              <a:t> ayrılıp </a:t>
            </a:r>
            <a:r>
              <a:rPr lang="tr-TR" sz="1100" dirty="0" err="1" smtClean="0"/>
              <a:t>Swakopmund’a</a:t>
            </a:r>
            <a:r>
              <a:rPr lang="tr-TR" sz="1100" dirty="0" smtClean="0"/>
              <a:t> yol alacağız. Yolculuğumuz </a:t>
            </a:r>
            <a:r>
              <a:rPr lang="tr-TR" sz="1100" dirty="0" err="1" smtClean="0"/>
              <a:t>Kuisebb</a:t>
            </a:r>
            <a:r>
              <a:rPr lang="tr-TR" sz="1100" dirty="0" smtClean="0"/>
              <a:t> </a:t>
            </a:r>
            <a:r>
              <a:rPr lang="tr-TR" sz="1100" dirty="0" err="1" smtClean="0"/>
              <a:t>Pass</a:t>
            </a:r>
            <a:r>
              <a:rPr lang="tr-TR" sz="1100" dirty="0" smtClean="0"/>
              <a:t>, Moon </a:t>
            </a:r>
            <a:r>
              <a:rPr lang="tr-TR" sz="1100" dirty="0" err="1" smtClean="0"/>
              <a:t>Landscape</a:t>
            </a:r>
            <a:r>
              <a:rPr lang="tr-TR" sz="1100" dirty="0" smtClean="0"/>
              <a:t> ve bir çeşit kaktüs olan </a:t>
            </a:r>
            <a:r>
              <a:rPr lang="tr-TR" sz="1100" dirty="0" err="1" smtClean="0"/>
              <a:t>welwitschia</a:t>
            </a:r>
            <a:r>
              <a:rPr lang="tr-TR" sz="1100" dirty="0" smtClean="0"/>
              <a:t> bitkilerini görebileceğimiz </a:t>
            </a:r>
            <a:r>
              <a:rPr lang="tr-TR" sz="1100" dirty="0" err="1" smtClean="0"/>
              <a:t>Namib</a:t>
            </a:r>
            <a:r>
              <a:rPr lang="tr-TR" sz="1100" dirty="0" smtClean="0"/>
              <a:t> </a:t>
            </a:r>
            <a:r>
              <a:rPr lang="tr-TR" sz="1100" dirty="0" err="1" smtClean="0"/>
              <a:t>Naukluft</a:t>
            </a:r>
            <a:r>
              <a:rPr lang="tr-TR" sz="1100" dirty="0"/>
              <a:t> </a:t>
            </a:r>
            <a:r>
              <a:rPr lang="tr-TR" sz="1100" dirty="0" smtClean="0"/>
              <a:t>içinden yapılacak. Öğleden sonrayı serbest geçirebileceğiniz gibi </a:t>
            </a:r>
            <a:r>
              <a:rPr lang="tr-TR" sz="1100" dirty="0" err="1" smtClean="0"/>
              <a:t>Skeleton</a:t>
            </a:r>
            <a:r>
              <a:rPr lang="tr-TR" sz="1100" dirty="0" smtClean="0"/>
              <a:t>  </a:t>
            </a:r>
            <a:r>
              <a:rPr lang="tr-TR" sz="1100" dirty="0" err="1" smtClean="0"/>
              <a:t>Coast</a:t>
            </a:r>
            <a:r>
              <a:rPr lang="tr-TR" sz="1100" dirty="0" smtClean="0"/>
              <a:t> üzerinde uçuş rezerve edebilirsiniz.</a:t>
            </a:r>
            <a:endParaRPr lang="tr-TR" sz="1100" dirty="0"/>
          </a:p>
          <a:p>
            <a:pPr lvl="0"/>
            <a:r>
              <a:rPr lang="en-US" sz="1100" dirty="0"/>
              <a:t> </a:t>
            </a:r>
            <a:r>
              <a:rPr lang="tr-TR" sz="1100" b="1" dirty="0"/>
              <a:t> </a:t>
            </a:r>
            <a:r>
              <a:rPr lang="tr-TR" sz="1100" b="1" dirty="0" smtClean="0"/>
              <a:t>Konaklama:</a:t>
            </a:r>
            <a:r>
              <a:rPr lang="en-US" sz="1100" b="1" dirty="0"/>
              <a:t>The Delight </a:t>
            </a:r>
            <a:r>
              <a:rPr lang="en-US" sz="1100" b="1" dirty="0" err="1"/>
              <a:t>Swakopmund</a:t>
            </a:r>
            <a:r>
              <a:rPr lang="en-US" sz="1100" b="1" dirty="0"/>
              <a:t> </a:t>
            </a:r>
            <a:r>
              <a:rPr lang="en-US" sz="1100" b="1" dirty="0" err="1"/>
              <a:t>Gondwana</a:t>
            </a:r>
            <a:r>
              <a:rPr lang="en-US" sz="1100" b="1" dirty="0"/>
              <a:t> Collection Namibia</a:t>
            </a:r>
            <a:endParaRPr lang="tr-TR" sz="1100" b="1" dirty="0"/>
          </a:p>
          <a:p>
            <a:endParaRPr lang="tr-TR" sz="1100" dirty="0"/>
          </a:p>
          <a:p>
            <a:endParaRPr lang="tr-TR" sz="1100" dirty="0"/>
          </a:p>
          <a:p>
            <a:endParaRPr lang="tr-TR" sz="1100" dirty="0"/>
          </a:p>
          <a:p>
            <a:endParaRPr lang="tr-TR" sz="1100" dirty="0"/>
          </a:p>
        </p:txBody>
      </p:sp>
    </p:spTree>
    <p:extLst>
      <p:ext uri="{BB962C8B-B14F-4D97-AF65-F5344CB8AC3E}">
        <p14:creationId xmlns:p14="http://schemas.microsoft.com/office/powerpoint/2010/main" val="727094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a:extLst>
              <a:ext uri="{FF2B5EF4-FFF2-40B4-BE49-F238E27FC236}">
                <a16:creationId xmlns="" xmlns:a16="http://schemas.microsoft.com/office/drawing/2014/main" id="{F1C9E3F8-5695-4665-BE90-D4D9AB2C6F23}"/>
              </a:ext>
            </a:extLst>
          </p:cNvPr>
          <p:cNvSpPr txBox="1"/>
          <p:nvPr/>
        </p:nvSpPr>
        <p:spPr>
          <a:xfrm>
            <a:off x="675640" y="1079863"/>
            <a:ext cx="5506720" cy="5339923"/>
          </a:xfrm>
          <a:prstGeom prst="rect">
            <a:avLst/>
          </a:prstGeom>
          <a:noFill/>
        </p:spPr>
        <p:txBody>
          <a:bodyPr wrap="square" rtlCol="0">
            <a:spAutoFit/>
          </a:bodyPr>
          <a:lstStyle/>
          <a:p>
            <a:pPr lvl="0"/>
            <a:r>
              <a:rPr lang="tr-TR" sz="1100" b="1" dirty="0" smtClean="0"/>
              <a:t>4</a:t>
            </a:r>
            <a:r>
              <a:rPr lang="en-US" sz="1100" b="1" dirty="0" smtClean="0"/>
              <a:t>.</a:t>
            </a:r>
            <a:r>
              <a:rPr lang="tr-TR" sz="1100" b="1" dirty="0" smtClean="0"/>
              <a:t> Gün Swakopmund 17 Ağustos</a:t>
            </a:r>
            <a:endParaRPr lang="tr-TR" sz="1100" b="1" dirty="0"/>
          </a:p>
          <a:p>
            <a:r>
              <a:rPr lang="tr-TR" sz="1100" dirty="0" smtClean="0"/>
              <a:t>Kahvaltıdan sonra rehberimiz eşliğinde </a:t>
            </a:r>
            <a:r>
              <a:rPr lang="tr-TR" sz="1100" dirty="0" err="1" smtClean="0"/>
              <a:t>Walvis</a:t>
            </a:r>
            <a:r>
              <a:rPr lang="tr-TR" sz="1100" dirty="0" smtClean="0"/>
              <a:t> </a:t>
            </a:r>
            <a:r>
              <a:rPr lang="tr-TR" sz="1100" dirty="0" err="1" smtClean="0"/>
              <a:t>Bay’e</a:t>
            </a:r>
            <a:r>
              <a:rPr lang="tr-TR" sz="1100" dirty="0" smtClean="0"/>
              <a:t> yolculuğumuz başlayacak. Gün içerisinde yunus ve fok balıklarının beraberinizde yüzdüğüne şahit olacağınız , istiridye çiftliği ziyaret edeceğimiz Atlantik Okyanusu kıyısı boyunca </a:t>
            </a:r>
            <a:r>
              <a:rPr lang="tr-TR" sz="1100" dirty="0"/>
              <a:t>t</a:t>
            </a:r>
            <a:r>
              <a:rPr lang="tr-TR" sz="1100" dirty="0" smtClean="0"/>
              <a:t>ekne gezisine katılacağız. </a:t>
            </a:r>
          </a:p>
          <a:p>
            <a:endParaRPr lang="tr-TR" sz="1100" dirty="0"/>
          </a:p>
          <a:p>
            <a:pPr lvl="0"/>
            <a:r>
              <a:rPr lang="tr-TR" sz="1100" b="1" dirty="0" smtClean="0"/>
              <a:t>Gece konaklama: </a:t>
            </a:r>
            <a:r>
              <a:rPr lang="en-US" sz="1100" b="1" dirty="0"/>
              <a:t>The Delight </a:t>
            </a:r>
            <a:r>
              <a:rPr lang="en-US" sz="1100" b="1" dirty="0" err="1"/>
              <a:t>Swakopmund</a:t>
            </a:r>
            <a:r>
              <a:rPr lang="en-US" sz="1100" b="1" dirty="0"/>
              <a:t> </a:t>
            </a:r>
            <a:r>
              <a:rPr lang="en-US" sz="1100" b="1" dirty="0" err="1"/>
              <a:t>Gondwana</a:t>
            </a:r>
            <a:r>
              <a:rPr lang="en-US" sz="1100" b="1" dirty="0"/>
              <a:t> Collection Namibia</a:t>
            </a:r>
            <a:endParaRPr lang="tr-TR" sz="1100" b="1" dirty="0"/>
          </a:p>
          <a:p>
            <a:endParaRPr lang="tr-TR" sz="1100" dirty="0"/>
          </a:p>
          <a:p>
            <a:r>
              <a:rPr lang="tr-TR" sz="1100" b="1" dirty="0" smtClean="0"/>
              <a:t>5. Gün </a:t>
            </a:r>
            <a:r>
              <a:rPr lang="tr-TR" sz="1100" b="1" dirty="0"/>
              <a:t>Etosha </a:t>
            </a:r>
            <a:r>
              <a:rPr lang="tr-TR" sz="1100" b="1" dirty="0" smtClean="0"/>
              <a:t>South 18 Ağustos</a:t>
            </a:r>
          </a:p>
          <a:p>
            <a:r>
              <a:rPr lang="tr-TR" sz="1100" dirty="0" smtClean="0"/>
              <a:t>Kahvaltının ardın </a:t>
            </a:r>
            <a:r>
              <a:rPr lang="tr-TR" sz="1100" dirty="0" err="1" smtClean="0"/>
              <a:t>Etosha</a:t>
            </a:r>
            <a:r>
              <a:rPr lang="tr-TR" sz="1100" dirty="0" smtClean="0"/>
              <a:t> Milli Park’a yolculuğa çıkılacak ve yol üzerinde </a:t>
            </a:r>
            <a:r>
              <a:rPr lang="tr-TR" sz="1100" dirty="0" err="1" smtClean="0"/>
              <a:t>Omaruru’da</a:t>
            </a:r>
            <a:r>
              <a:rPr lang="tr-TR" sz="1100" dirty="0" smtClean="0"/>
              <a:t> şarap tadımı için durulacak.  Estosha Milli Park’ın yakınlarında Himba Village</a:t>
            </a:r>
            <a:r>
              <a:rPr lang="tr-TR" sz="1100" dirty="0"/>
              <a:t> </a:t>
            </a:r>
            <a:r>
              <a:rPr lang="tr-TR" sz="1100" dirty="0" smtClean="0"/>
              <a:t>ziyaret edilecek.</a:t>
            </a:r>
          </a:p>
          <a:p>
            <a:endParaRPr lang="tr-TR" sz="1100" dirty="0"/>
          </a:p>
          <a:p>
            <a:r>
              <a:rPr lang="tr-TR" sz="1100" b="1" dirty="0" smtClean="0"/>
              <a:t>Gece Konaklama:</a:t>
            </a:r>
            <a:r>
              <a:rPr lang="en-US" sz="1100" b="1" dirty="0" err="1"/>
              <a:t>Etosha</a:t>
            </a:r>
            <a:r>
              <a:rPr lang="en-US" sz="1100" b="1" dirty="0"/>
              <a:t> Safari Lodge </a:t>
            </a:r>
            <a:r>
              <a:rPr lang="en-US" sz="1100" b="1" dirty="0" err="1"/>
              <a:t>Gondwana</a:t>
            </a:r>
            <a:r>
              <a:rPr lang="en-US" sz="1100" b="1" dirty="0"/>
              <a:t> Collection </a:t>
            </a:r>
            <a:r>
              <a:rPr lang="en-US" sz="1100" b="1" dirty="0" smtClean="0"/>
              <a:t>Namibia</a:t>
            </a:r>
            <a:endParaRPr lang="tr-TR" sz="1100" b="1" dirty="0" smtClean="0"/>
          </a:p>
          <a:p>
            <a:endParaRPr lang="tr-TR" sz="1100" b="1" dirty="0" smtClean="0"/>
          </a:p>
          <a:p>
            <a:r>
              <a:rPr lang="tr-TR" sz="1100" b="1" dirty="0" smtClean="0"/>
              <a:t>6</a:t>
            </a:r>
            <a:r>
              <a:rPr lang="en-US" sz="1100" b="1" dirty="0" smtClean="0"/>
              <a:t>.</a:t>
            </a:r>
            <a:r>
              <a:rPr lang="en-US" sz="1100" b="1" dirty="0" err="1" smtClean="0"/>
              <a:t>gün</a:t>
            </a:r>
            <a:r>
              <a:rPr lang="en-US" sz="1100" b="1" dirty="0" smtClean="0"/>
              <a:t> </a:t>
            </a:r>
            <a:r>
              <a:rPr lang="tr-TR" sz="1100" b="1" dirty="0" smtClean="0"/>
              <a:t>Etosha South 19 Ağustos</a:t>
            </a:r>
            <a:endParaRPr lang="tr-TR" sz="1100" b="1" dirty="0"/>
          </a:p>
          <a:p>
            <a:r>
              <a:rPr lang="tr-TR" sz="1100" dirty="0" smtClean="0"/>
              <a:t>Kahvaltıdan sonra iki yanı açık araçlar ile eşsiz doğal güzellikleri izleyebileceğimiz safari turumuza çıkacağız. Gün batımını kum tepelerinin ardından izleyeceğiz.</a:t>
            </a:r>
          </a:p>
          <a:p>
            <a:endParaRPr lang="tr-TR" sz="1100" dirty="0" smtClean="0"/>
          </a:p>
          <a:p>
            <a:r>
              <a:rPr lang="tr-TR" sz="1100" b="1" dirty="0" smtClean="0"/>
              <a:t>Gece konakama:</a:t>
            </a:r>
            <a:r>
              <a:rPr lang="en-US" sz="1100" b="1" dirty="0" err="1"/>
              <a:t>Etosha</a:t>
            </a:r>
            <a:r>
              <a:rPr lang="en-US" sz="1100" b="1" dirty="0"/>
              <a:t> Safari Lodge </a:t>
            </a:r>
            <a:r>
              <a:rPr lang="en-US" sz="1100" b="1" dirty="0" err="1"/>
              <a:t>Gondwana</a:t>
            </a:r>
            <a:r>
              <a:rPr lang="en-US" sz="1100" b="1" dirty="0"/>
              <a:t> Collection Namibia</a:t>
            </a:r>
            <a:endParaRPr lang="tr-TR" sz="1100" b="1" dirty="0"/>
          </a:p>
          <a:p>
            <a:endParaRPr lang="tr-TR" sz="1100" dirty="0"/>
          </a:p>
          <a:p>
            <a:pPr lvl="0"/>
            <a:r>
              <a:rPr lang="tr-TR" sz="1100" b="1" dirty="0" smtClean="0"/>
              <a:t>7. Gün Windhoek 20 Ağustos</a:t>
            </a:r>
          </a:p>
          <a:p>
            <a:pPr lvl="0"/>
            <a:r>
              <a:rPr lang="tr-TR" sz="1100" dirty="0" smtClean="0"/>
              <a:t>Kahvaltıdan sonra yolda molalar vererek </a:t>
            </a:r>
            <a:r>
              <a:rPr lang="tr-TR" sz="1100" dirty="0" err="1" smtClean="0"/>
              <a:t>Windhoek</a:t>
            </a:r>
            <a:r>
              <a:rPr lang="tr-TR" sz="1100" dirty="0" smtClean="0"/>
              <a:t> ‘e gidilecek.</a:t>
            </a:r>
          </a:p>
          <a:p>
            <a:pPr lvl="0"/>
            <a:endParaRPr lang="tr-TR" sz="1100" dirty="0"/>
          </a:p>
          <a:p>
            <a:pPr lvl="0"/>
            <a:r>
              <a:rPr lang="tr-TR" sz="1100" b="1" dirty="0" smtClean="0"/>
              <a:t>Gece </a:t>
            </a:r>
            <a:r>
              <a:rPr lang="tr-TR" sz="1100" b="1" dirty="0" err="1" smtClean="0"/>
              <a:t>Konaklama:</a:t>
            </a:r>
            <a:r>
              <a:rPr lang="tr-TR" sz="1100" b="1" dirty="0" err="1"/>
              <a:t>Safari</a:t>
            </a:r>
            <a:r>
              <a:rPr lang="tr-TR" sz="1100" b="1" dirty="0"/>
              <a:t> Court Hotel</a:t>
            </a:r>
          </a:p>
          <a:p>
            <a:pPr lvl="0"/>
            <a:endParaRPr lang="tr-TR" sz="1100" dirty="0" smtClean="0"/>
          </a:p>
          <a:p>
            <a:pPr lvl="0"/>
            <a:r>
              <a:rPr lang="tr-TR" sz="1100" b="1" dirty="0" smtClean="0"/>
              <a:t>8.Gün Uçuş 21 Ağustos</a:t>
            </a:r>
            <a:endParaRPr lang="tr-TR" sz="1100" dirty="0"/>
          </a:p>
          <a:p>
            <a:r>
              <a:rPr lang="tr-TR" sz="1100" dirty="0"/>
              <a:t>Etiyopya Havayolları</a:t>
            </a:r>
          </a:p>
          <a:p>
            <a:r>
              <a:rPr lang="tr-TR" sz="1100" dirty="0" err="1"/>
              <a:t>Windhoek</a:t>
            </a:r>
            <a:r>
              <a:rPr lang="tr-TR" sz="1100" dirty="0"/>
              <a:t> </a:t>
            </a:r>
            <a:r>
              <a:rPr lang="tr-TR" sz="1100" dirty="0" err="1"/>
              <a:t>Hosea</a:t>
            </a:r>
            <a:r>
              <a:rPr lang="tr-TR" sz="1100" dirty="0"/>
              <a:t> </a:t>
            </a:r>
            <a:r>
              <a:rPr lang="tr-TR" sz="1100" dirty="0" err="1"/>
              <a:t>Kutako</a:t>
            </a:r>
            <a:r>
              <a:rPr lang="tr-TR" sz="1100" dirty="0"/>
              <a:t> &gt;&gt;&gt; ADD </a:t>
            </a:r>
            <a:r>
              <a:rPr lang="tr-TR" sz="1100" dirty="0" err="1"/>
              <a:t>Addis</a:t>
            </a:r>
            <a:r>
              <a:rPr lang="tr-TR" sz="1100" dirty="0"/>
              <a:t> </a:t>
            </a:r>
            <a:r>
              <a:rPr lang="tr-TR" sz="1100" dirty="0" err="1"/>
              <a:t>Ababa</a:t>
            </a:r>
            <a:r>
              <a:rPr lang="tr-TR" sz="1100" dirty="0"/>
              <a:t> &gt;&gt;&gt;  </a:t>
            </a:r>
            <a:r>
              <a:rPr lang="tr-TR" sz="1100" dirty="0" err="1"/>
              <a:t>Istanbul</a:t>
            </a:r>
            <a:endParaRPr lang="tr-TR" sz="1100" dirty="0"/>
          </a:p>
          <a:p>
            <a:r>
              <a:rPr lang="tr-TR" sz="1100" dirty="0"/>
              <a:t>14:30 &gt;&gt;&gt; 04:35 ( Bir sonraki Gün)</a:t>
            </a:r>
          </a:p>
          <a:p>
            <a:pPr lvl="0"/>
            <a:endParaRPr lang="tr-TR" sz="1100" b="1" dirty="0"/>
          </a:p>
          <a:p>
            <a:pPr lvl="0"/>
            <a:endParaRPr lang="tr-TR" sz="1100" dirty="0"/>
          </a:p>
        </p:txBody>
      </p:sp>
    </p:spTree>
    <p:extLst>
      <p:ext uri="{BB962C8B-B14F-4D97-AF65-F5344CB8AC3E}">
        <p14:creationId xmlns:p14="http://schemas.microsoft.com/office/powerpoint/2010/main" val="248853930"/>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913</TotalTime>
  <Words>260</Words>
  <Application>Microsoft Office PowerPoint</Application>
  <PresentationFormat>A4 Paper (210x297 mm)</PresentationFormat>
  <Paragraphs>95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Teması</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Admin</cp:lastModifiedBy>
  <cp:revision>56</cp:revision>
  <cp:lastPrinted>2019-09-19T11:08:31Z</cp:lastPrinted>
  <dcterms:created xsi:type="dcterms:W3CDTF">2019-04-09T09:36:33Z</dcterms:created>
  <dcterms:modified xsi:type="dcterms:W3CDTF">2020-05-06T16:29:55Z</dcterms:modified>
</cp:coreProperties>
</file>